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7A29DF9F-AE48-4519-9580-D0E3CD5761C1}">
          <p14:sldIdLst>
            <p14:sldId id="256"/>
            <p14:sldId id="257"/>
            <p14:sldId id="258"/>
            <p14:sldId id="259"/>
            <p14:sldId id="260"/>
            <p14:sldId id="261"/>
            <p14:sldId id="264"/>
            <p14:sldId id="262"/>
            <p14:sldId id="263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83;&#1080;&#1095;&#1085;&#1072;&#1103;\&#1059;&#1095;&#1077;&#1073;&#1072;\&#1055;&#1088;&#1086;&#1077;&#1082;&#1090;&#1085;&#1072;&#1103;%20&#1076;&#1077;&#1103;&#1090;&#1077;&#1083;&#1100;&#1085;&#1086;&#1089;&#1090;&#1100;%2020.11.2023\&#1051;&#1080;&#1089;&#1090;%20Microsoft%20Exce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055555555555558E-2"/>
          <c:y val="6.2978515759987516E-2"/>
          <c:w val="0.90694444444444444"/>
          <c:h val="0.5389648273158050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3FA-4EC2-BBED-2D359497B5F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3FA-4EC2-BBED-2D359497B5F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3FA-4EC2-BBED-2D359497B5F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3FA-4EC2-BBED-2D359497B5F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E3FA-4EC2-BBED-2D359497B5F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E3FA-4EC2-BBED-2D359497B5F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E3FA-4EC2-BBED-2D359497B5F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E3FA-4EC2-BBED-2D359497B5FE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E3FA-4EC2-BBED-2D359497B5FE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E3FA-4EC2-BBED-2D359497B5FE}"/>
              </c:ext>
            </c:extLst>
          </c:dPt>
          <c:dLbls>
            <c:dLbl>
              <c:idx val="0"/>
              <c:layout>
                <c:manualLayout>
                  <c:x val="-2.6468519498303818E-2"/>
                  <c:y val="1.0345674972660359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Робототехника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3FA-4EC2-BBED-2D359497B5F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Пирография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3FA-4EC2-BBED-2D359497B5F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/>
                      <a:t>Мультипликация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345872645938761"/>
                      <c:h val="7.7812802830736702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E3FA-4EC2-BBED-2D359497B5FE}"/>
                </c:ext>
              </c:extLst>
            </c:dLbl>
            <c:dLbl>
              <c:idx val="3"/>
              <c:layout>
                <c:manualLayout>
                  <c:x val="-0.14585142232833218"/>
                  <c:y val="-0.22669143075538198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Лего-конструирование 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144680112419494"/>
                      <c:h val="0.1011987046544608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E3FA-4EC2-BBED-2D359497B5FE}"/>
                </c:ext>
              </c:extLst>
            </c:dLbl>
            <c:dLbl>
              <c:idx val="4"/>
              <c:layout>
                <c:manualLayout>
                  <c:x val="0.16441004744680332"/>
                  <c:y val="-0.1732585376602484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000">
                        <a:solidFill>
                          <a:schemeClr val="bg1"/>
                        </a:solidFill>
                      </a:rPr>
                      <a:t>Дошколенок</a:t>
                    </a:r>
                  </a:p>
                </c:rich>
              </c:tx>
              <c:spPr>
                <a:noFill/>
                <a:ln>
                  <a:solidFill>
                    <a:schemeClr val="accent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663351601926754"/>
                      <c:h val="4.907113692028440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9-E3FA-4EC2-BBED-2D359497B5F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/>
                      <a:t>Рукоделие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E3FA-4EC2-BBED-2D359497B5FE}"/>
                </c:ext>
              </c:extLst>
            </c:dLbl>
            <c:dLbl>
              <c:idx val="6"/>
              <c:layout>
                <c:manualLayout>
                  <c:x val="1.4097496706192358E-3"/>
                  <c:y val="9.4852465336126793E-3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Увлекательное черчение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E3FA-4EC2-BBED-2D359497B5FE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ru-RU"/>
                      <a:t>Моделирование 3Д-ручкой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E3FA-4EC2-BBED-2D359497B5FE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ru-RU"/>
                      <a:t>Развиваем моторику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E3FA-4EC2-BBED-2D359497B5FE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ru-RU"/>
                      <a:t>Другое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E3FA-4EC2-BBED-2D359497B5FE}"/>
                </c:ext>
              </c:extLst>
            </c:dLbl>
            <c:spPr>
              <a:noFill/>
              <a:ln>
                <a:solidFill>
                  <a:schemeClr val="accent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Лист1!$B$4:$B$13</c:f>
              <c:strCache>
                <c:ptCount val="10"/>
                <c:pt idx="0">
                  <c:v>Робототехника</c:v>
                </c:pt>
                <c:pt idx="1">
                  <c:v>Пирография</c:v>
                </c:pt>
                <c:pt idx="2">
                  <c:v>Мультипликация</c:v>
                </c:pt>
                <c:pt idx="3">
                  <c:v>Лего-конструирование</c:v>
                </c:pt>
                <c:pt idx="4">
                  <c:v>Дошколёнок</c:v>
                </c:pt>
                <c:pt idx="5">
                  <c:v>Рукоделие</c:v>
                </c:pt>
                <c:pt idx="6">
                  <c:v>Увлекательное черчение</c:v>
                </c:pt>
                <c:pt idx="7">
                  <c:v>Моделирование 3-D ручкой</c:v>
                </c:pt>
                <c:pt idx="8">
                  <c:v>Развиваем моторику (лепка, аппликация)</c:v>
                </c:pt>
                <c:pt idx="9">
                  <c:v>Другое</c:v>
                </c:pt>
              </c:strCache>
            </c:strRef>
          </c:cat>
          <c:val>
            <c:numRef>
              <c:f>Лист1!$C$4:$C$13</c:f>
              <c:numCache>
                <c:formatCode>General</c:formatCode>
                <c:ptCount val="10"/>
                <c:pt idx="0">
                  <c:v>39.74</c:v>
                </c:pt>
                <c:pt idx="1">
                  <c:v>35.9</c:v>
                </c:pt>
                <c:pt idx="2">
                  <c:v>35.9</c:v>
                </c:pt>
                <c:pt idx="3">
                  <c:v>33.33</c:v>
                </c:pt>
                <c:pt idx="4">
                  <c:v>30.77</c:v>
                </c:pt>
                <c:pt idx="5">
                  <c:v>29.49</c:v>
                </c:pt>
                <c:pt idx="6">
                  <c:v>25.64</c:v>
                </c:pt>
                <c:pt idx="7">
                  <c:v>21.79</c:v>
                </c:pt>
                <c:pt idx="8">
                  <c:v>17.95</c:v>
                </c:pt>
                <c:pt idx="9">
                  <c:v>5.13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3FA-4EC2-BBED-2D359497B5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6678258967629065E-2"/>
          <c:y val="0.63683101590644264"/>
          <c:w val="0.94330993000874874"/>
          <c:h val="0.3353912367891527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856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516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843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6182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62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844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2486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077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010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46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282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157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24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467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51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719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619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6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C9D3F7B-F442-4F1B-9B3F-D67D64298B39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EBD53-7C57-4402-BA83-3C4E5A86CD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21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128A54-0191-4BE3-B793-E58971E5F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3932" y="2042605"/>
            <a:ext cx="10289483" cy="1712650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Развитие системы дополнительного образования в МАОУ ДО «Учебный комбинат»: </a:t>
            </a:r>
            <a:br>
              <a:rPr lang="ru-RU" sz="36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от проекта к реализации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9CA6BDC-05FA-49C7-5D83-6043715AB1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54569" y="4351252"/>
            <a:ext cx="4620128" cy="86142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Доклад подготовила:</a:t>
            </a:r>
          </a:p>
          <a:p>
            <a:r>
              <a:rPr lang="ru-RU" b="1" dirty="0" err="1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Шакрокова</a:t>
            </a:r>
            <a:r>
              <a:rPr lang="ru-RU" b="1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Марина Леонидовна, методист МАОУ ДО «УК»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D2E66421-C8A8-B04F-DB04-8A3AD75FEE96}"/>
              </a:ext>
            </a:extLst>
          </p:cNvPr>
          <p:cNvSpPr txBox="1">
            <a:spLocks/>
          </p:cNvSpPr>
          <p:nvPr/>
        </p:nvSpPr>
        <p:spPr>
          <a:xfrm>
            <a:off x="5051395" y="5993907"/>
            <a:ext cx="1571347" cy="3802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ru-RU" sz="1400" b="1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Дегтярск, 2024</a:t>
            </a:r>
          </a:p>
          <a:p>
            <a:endParaRPr lang="ru-RU" b="1" dirty="0">
              <a:solidFill>
                <a:schemeClr val="bg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088B38A3-E63A-903B-C4FF-B836A37A172A}"/>
              </a:ext>
            </a:extLst>
          </p:cNvPr>
          <p:cNvSpPr txBox="1">
            <a:spLocks/>
          </p:cNvSpPr>
          <p:nvPr/>
        </p:nvSpPr>
        <p:spPr>
          <a:xfrm>
            <a:off x="1216242" y="483833"/>
            <a:ext cx="9241654" cy="69689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b="1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Августовская педагогическая конференция для работников образовательных учреждений городского округа Дегтярск </a:t>
            </a:r>
          </a:p>
        </p:txBody>
      </p:sp>
    </p:spTree>
    <p:extLst>
      <p:ext uri="{BB962C8B-B14F-4D97-AF65-F5344CB8AC3E}">
        <p14:creationId xmlns:p14="http://schemas.microsoft.com/office/powerpoint/2010/main" val="109163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CEAC83-7767-7764-5D99-1A3908CD8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740763" cy="1400530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Результаты мониторинга развития дополнительного образования на территории городского округа Дегтярск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6993BB-7A92-F5AF-03FD-BC9238811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 реализуются программы по приоритетным направлениям:</a:t>
            </a:r>
          </a:p>
          <a:p>
            <a:r>
              <a:rPr lang="ru-RU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- Школьный туристский клуб</a:t>
            </a:r>
          </a:p>
          <a:p>
            <a:r>
              <a:rPr lang="ru-RU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Школьный хор</a:t>
            </a:r>
          </a:p>
          <a:p>
            <a:endParaRPr lang="ru-RU" dirty="0">
              <a:solidFill>
                <a:schemeClr val="bg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 реализуются программы для детей дошкольного возраста:</a:t>
            </a:r>
          </a:p>
          <a:p>
            <a:r>
              <a:rPr lang="ru-RU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технической направленности</a:t>
            </a:r>
          </a:p>
          <a:p>
            <a:r>
              <a:rPr lang="ru-RU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художественной направленности</a:t>
            </a:r>
          </a:p>
          <a:p>
            <a:r>
              <a:rPr lang="ru-RU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естественнонаучной направленности</a:t>
            </a:r>
          </a:p>
          <a:p>
            <a:r>
              <a:rPr lang="ru-RU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социально-гуманитарной направленности</a:t>
            </a:r>
          </a:p>
          <a:p>
            <a:r>
              <a:rPr lang="ru-RU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туристско-краеведческой направленности</a:t>
            </a:r>
          </a:p>
        </p:txBody>
      </p:sp>
    </p:spTree>
    <p:extLst>
      <p:ext uri="{BB962C8B-B14F-4D97-AF65-F5344CB8AC3E}">
        <p14:creationId xmlns:p14="http://schemas.microsoft.com/office/powerpoint/2010/main" val="72712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766190-3BDC-0FFE-68C8-5F33A3B0A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Результаты мониторинга развития дополнительного образования на территории городского округа Дегтярск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5984B8-7CF2-98D5-2015-F15012FE3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 реализуются программы для детей начального общего уровня образования</a:t>
            </a:r>
            <a:r>
              <a:rPr lang="ru-RU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туристско-краеведческой направленности</a:t>
            </a:r>
          </a:p>
          <a:p>
            <a:endParaRPr lang="ru-RU" dirty="0">
              <a:solidFill>
                <a:schemeClr val="bg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Программы для детей основного общего образования представлены в полном объеме.</a:t>
            </a:r>
          </a:p>
          <a:p>
            <a:endParaRPr lang="ru-RU" b="1" dirty="0">
              <a:solidFill>
                <a:schemeClr val="bg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 реализуются программы для обучающихся среднего общего уровня образования:</a:t>
            </a:r>
          </a:p>
          <a:p>
            <a:r>
              <a:rPr lang="ru-RU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художественной направленности</a:t>
            </a:r>
          </a:p>
          <a:p>
            <a:r>
              <a:rPr lang="ru-RU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туристско-краеведческой направленности</a:t>
            </a:r>
          </a:p>
          <a:p>
            <a:endParaRPr lang="ru-RU" dirty="0">
              <a:solidFill>
                <a:schemeClr val="bg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576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DF036D-1686-4EC3-7EEF-7D0C7E718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7"/>
            <a:ext cx="9740763" cy="1163019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Этапы получения лицензии на дополнительное образование детей и взрослых: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5AEDE7F-7941-4F28-CE58-05DAF5FFD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794197"/>
              </p:ext>
            </p:extLst>
          </p:nvPr>
        </p:nvGraphicFramePr>
        <p:xfrm>
          <a:off x="878888" y="1673764"/>
          <a:ext cx="10253709" cy="46883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353">
                  <a:extLst>
                    <a:ext uri="{9D8B030D-6E8A-4147-A177-3AD203B41FA5}">
                      <a16:colId xmlns:a16="http://schemas.microsoft.com/office/drawing/2014/main" val="1844849996"/>
                    </a:ext>
                  </a:extLst>
                </a:gridCol>
                <a:gridCol w="4314547">
                  <a:extLst>
                    <a:ext uri="{9D8B030D-6E8A-4147-A177-3AD203B41FA5}">
                      <a16:colId xmlns:a16="http://schemas.microsoft.com/office/drawing/2014/main" val="585666719"/>
                    </a:ext>
                  </a:extLst>
                </a:gridCol>
                <a:gridCol w="985422">
                  <a:extLst>
                    <a:ext uri="{9D8B030D-6E8A-4147-A177-3AD203B41FA5}">
                      <a16:colId xmlns:a16="http://schemas.microsoft.com/office/drawing/2014/main" val="199523491"/>
                    </a:ext>
                  </a:extLst>
                </a:gridCol>
                <a:gridCol w="4616387">
                  <a:extLst>
                    <a:ext uri="{9D8B030D-6E8A-4147-A177-3AD203B41FA5}">
                      <a16:colId xmlns:a16="http://schemas.microsoft.com/office/drawing/2014/main" val="44129361"/>
                    </a:ext>
                  </a:extLst>
                </a:gridCol>
              </a:tblGrid>
              <a:tr h="885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№ п/п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Название этапа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Срок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Результат</a:t>
                      </a:r>
                    </a:p>
                  </a:txBody>
                  <a:tcPr marL="32624" marR="32624" marT="0" marB="0"/>
                </a:tc>
                <a:extLst>
                  <a:ext uri="{0D108BD9-81ED-4DB2-BD59-A6C34878D82A}">
                    <a16:rowId xmlns:a16="http://schemas.microsoft.com/office/drawing/2014/main" val="2551667412"/>
                  </a:ext>
                </a:extLst>
              </a:tr>
              <a:tr h="5540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Заключение договора с ФБУЗ «Центр гигиены и эпидемиологии в Свердловской области в городе Первоуральск, Шалинском, Нижнесергинском районах и городе Ревда»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Март 2023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Протоколы замеров физических факторов (микроклимат, искусственное освещение, проникающий шум, радиология), замеры питьевой воды</a:t>
                      </a:r>
                    </a:p>
                  </a:txBody>
                  <a:tcPr marL="32624" marR="32624" marT="0" marB="0"/>
                </a:tc>
                <a:extLst>
                  <a:ext uri="{0D108BD9-81ED-4DB2-BD59-A6C34878D82A}">
                    <a16:rowId xmlns:a16="http://schemas.microsoft.com/office/drawing/2014/main" val="3378189973"/>
                  </a:ext>
                </a:extLst>
              </a:tr>
              <a:tr h="181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Договор с ООО «Элестра» на проверку системы вентиляции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Май 2023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Акт технической проверки системы вентиляции</a:t>
                      </a:r>
                    </a:p>
                  </a:txBody>
                  <a:tcPr marL="32624" marR="32624" marT="0" marB="0"/>
                </a:tc>
                <a:extLst>
                  <a:ext uri="{0D108BD9-81ED-4DB2-BD59-A6C34878D82A}">
                    <a16:rowId xmlns:a16="http://schemas.microsoft.com/office/drawing/2014/main" val="2696067373"/>
                  </a:ext>
                </a:extLst>
              </a:tr>
              <a:tr h="274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3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Договор с ООО «Тройка-сервис» на акарицидную обработку территории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Май 2023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Акт обследования</a:t>
                      </a:r>
                    </a:p>
                  </a:txBody>
                  <a:tcPr marL="32624" marR="32624" marT="0" marB="0"/>
                </a:tc>
                <a:extLst>
                  <a:ext uri="{0D108BD9-81ED-4DB2-BD59-A6C34878D82A}">
                    <a16:rowId xmlns:a16="http://schemas.microsoft.com/office/drawing/2014/main" val="2458256428"/>
                  </a:ext>
                </a:extLst>
              </a:tr>
              <a:tr h="181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4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Договор на вывоз мусора ТБО «Экосервис»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Январь 2023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Акт на вывоз мусора</a:t>
                      </a:r>
                    </a:p>
                  </a:txBody>
                  <a:tcPr marL="32624" marR="32624" marT="0" marB="0"/>
                </a:tc>
                <a:extLst>
                  <a:ext uri="{0D108BD9-81ED-4DB2-BD59-A6C34878D82A}">
                    <a16:rowId xmlns:a16="http://schemas.microsoft.com/office/drawing/2014/main" val="4217353402"/>
                  </a:ext>
                </a:extLst>
              </a:tr>
              <a:tr h="602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5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Заключение договора с Первоуральским отделом Роспотребнадзора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Июнь 2023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Экспертное заключение от 27.07.2023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(дополнительно предоставляли сертификаты соответствия на мебель и лакокрасочные материалы)</a:t>
                      </a:r>
                    </a:p>
                  </a:txBody>
                  <a:tcPr marL="32624" marR="32624" marT="0" marB="0"/>
                </a:tc>
                <a:extLst>
                  <a:ext uri="{0D108BD9-81ED-4DB2-BD59-A6C34878D82A}">
                    <a16:rowId xmlns:a16="http://schemas.microsoft.com/office/drawing/2014/main" val="1769135533"/>
                  </a:ext>
                </a:extLst>
              </a:tr>
              <a:tr h="5540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6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Обращение в Управление Федеральной службы по защите прав потребителей и благополучия человека по Свердловской области (Роспотребнадзор)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Август 2023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Санитарно-эпидемиологическое заключение от 28.08.2023 о соответствии помещений для осуществления образовательной деятельности по дополнительному образованию</a:t>
                      </a:r>
                    </a:p>
                  </a:txBody>
                  <a:tcPr marL="32624" marR="32624" marT="0" marB="0"/>
                </a:tc>
                <a:extLst>
                  <a:ext uri="{0D108BD9-81ED-4DB2-BD59-A6C34878D82A}">
                    <a16:rowId xmlns:a16="http://schemas.microsoft.com/office/drawing/2014/main" val="1503725791"/>
                  </a:ext>
                </a:extLst>
              </a:tr>
              <a:tr h="274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7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Заявление в Министерство образования и молодежной политики Свердловской об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Декабрь 2023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---</a:t>
                      </a:r>
                    </a:p>
                  </a:txBody>
                  <a:tcPr marL="32624" marR="32624" marT="0" marB="0"/>
                </a:tc>
                <a:extLst>
                  <a:ext uri="{0D108BD9-81ED-4DB2-BD59-A6C34878D82A}">
                    <a16:rowId xmlns:a16="http://schemas.microsoft.com/office/drawing/2014/main" val="3952724895"/>
                  </a:ext>
                </a:extLst>
              </a:tr>
              <a:tr h="4609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8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Договор с отделом архитектуры на проведение кадастровых услуг (замеры площадей помещений)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Февраль 2024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ru-RU" sz="1100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Постановление о передаче в оперативное управление помещений и здания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ru-RU" sz="1100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Внесение сведений в Росреестр от 17.06.2024</a:t>
                      </a:r>
                    </a:p>
                  </a:txBody>
                  <a:tcPr marL="32624" marR="32624" marT="0" marB="0"/>
                </a:tc>
                <a:extLst>
                  <a:ext uri="{0D108BD9-81ED-4DB2-BD59-A6C34878D82A}">
                    <a16:rowId xmlns:a16="http://schemas.microsoft.com/office/drawing/2014/main" val="3986161880"/>
                  </a:ext>
                </a:extLst>
              </a:tr>
              <a:tr h="10230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9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Заявление в Министерство образования и молодежной политики Свердловской об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Июль 2024</a:t>
                      </a:r>
                    </a:p>
                  </a:txBody>
                  <a:tcPr marL="32624" marR="326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Выписка из реестра лицензий 04.07.2024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(Заявление, Сведения о реализации образовательных программ, Санитарно-эпидемиологическое заключение, Выписка из Росреестра)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*Должны быть внесены коды экономической деятельности в налоговую.</a:t>
                      </a:r>
                    </a:p>
                  </a:txBody>
                  <a:tcPr marL="32624" marR="32624" marT="0" marB="0"/>
                </a:tc>
                <a:extLst>
                  <a:ext uri="{0D108BD9-81ED-4DB2-BD59-A6C34878D82A}">
                    <a16:rowId xmlns:a16="http://schemas.microsoft.com/office/drawing/2014/main" val="3002025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1962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CC0EDB-C21F-5244-6943-24A4A6F9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9" y="399452"/>
            <a:ext cx="9404723" cy="1216284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Arial Black" panose="020B0A04020102020204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Дорожная карта реализации проекта «Центр равных возможностей»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AAC4D0-7644-8A00-3C39-736819E9D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6830" y="1740024"/>
            <a:ext cx="10113624" cy="450837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6400" b="1" kern="1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Актуальность:</a:t>
            </a:r>
            <a:r>
              <a:rPr lang="ru-RU" sz="6400" b="1" kern="1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В целях исполнения Концепции развития дополнительного образования детей до 2030 года по охвату детей дополнительным образованием, в том числе технической направленности необходимо усилить (наладить) работу по расширению вариативного спектра дополнительных программ, создания центров выявления и поддержки талантливых детей.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6400" b="1" kern="1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 Название проекта – </a:t>
            </a:r>
            <a:r>
              <a:rPr lang="ru-RU" sz="6400" b="1" kern="1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«Центр равных возможностей»</a:t>
            </a:r>
            <a:endParaRPr lang="ru-RU" sz="6400" kern="100" dirty="0">
              <a:effectLst/>
              <a:latin typeface="Arial Black" panose="020B0A04020102020204" pitchFamily="34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6400" b="1" kern="1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Цель </a:t>
            </a:r>
            <a:r>
              <a:rPr lang="ru-RU" sz="6400" b="1" kern="1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разработать и внедрить комплекс мероприятий к 2027 году по увеличению охвата детей с 7 до 18 лет дополнительным образованием на 30% от общего числа обучающихся (345 * 30%=103 </a:t>
            </a:r>
            <a:r>
              <a:rPr lang="ru-RU" sz="6400" b="1" kern="1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реб</a:t>
            </a:r>
            <a:r>
              <a:rPr lang="ru-RU" sz="6400" b="1" kern="1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.)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ru-RU" sz="6400" b="1" kern="1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Задачи: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endParaRPr lang="ru-RU" sz="6400" b="1" kern="100" dirty="0">
              <a:solidFill>
                <a:schemeClr val="bg1"/>
              </a:solidFill>
              <a:effectLst/>
              <a:latin typeface="Arial Black" panose="020B0A04020102020204" pitchFamily="34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6400" b="1" kern="1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Изучение социального заказа на дополнительное образование от родительской общественности </a:t>
            </a: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6400" b="1" kern="1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Повышение квалификации педагогического персонала, участвующих в реализации общеобразовательных программ</a:t>
            </a: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6400" b="1" kern="1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Разработка и внедрение дополнительных общеобразовательных программ, в том числе на платной основе</a:t>
            </a: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6400" b="1" kern="1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Вовлечение детей в дополнительное образование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8413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B1FB39B2-0D79-63C3-8376-8167738726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664774"/>
              </p:ext>
            </p:extLst>
          </p:nvPr>
        </p:nvGraphicFramePr>
        <p:xfrm>
          <a:off x="816746" y="426850"/>
          <a:ext cx="10555550" cy="6053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229">
                  <a:extLst>
                    <a:ext uri="{9D8B030D-6E8A-4147-A177-3AD203B41FA5}">
                      <a16:colId xmlns:a16="http://schemas.microsoft.com/office/drawing/2014/main" val="2303964954"/>
                    </a:ext>
                  </a:extLst>
                </a:gridCol>
                <a:gridCol w="4225771">
                  <a:extLst>
                    <a:ext uri="{9D8B030D-6E8A-4147-A177-3AD203B41FA5}">
                      <a16:colId xmlns:a16="http://schemas.microsoft.com/office/drawing/2014/main" val="1159084857"/>
                    </a:ext>
                  </a:extLst>
                </a:gridCol>
                <a:gridCol w="1198485">
                  <a:extLst>
                    <a:ext uri="{9D8B030D-6E8A-4147-A177-3AD203B41FA5}">
                      <a16:colId xmlns:a16="http://schemas.microsoft.com/office/drawing/2014/main" val="4011185214"/>
                    </a:ext>
                  </a:extLst>
                </a:gridCol>
                <a:gridCol w="1748901">
                  <a:extLst>
                    <a:ext uri="{9D8B030D-6E8A-4147-A177-3AD203B41FA5}">
                      <a16:colId xmlns:a16="http://schemas.microsoft.com/office/drawing/2014/main" val="3492969530"/>
                    </a:ext>
                  </a:extLst>
                </a:gridCol>
                <a:gridCol w="3036164">
                  <a:extLst>
                    <a:ext uri="{9D8B030D-6E8A-4147-A177-3AD203B41FA5}">
                      <a16:colId xmlns:a16="http://schemas.microsoft.com/office/drawing/2014/main" val="4262880937"/>
                    </a:ext>
                  </a:extLst>
                </a:gridCol>
              </a:tblGrid>
              <a:tr h="133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№ п/п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Мероприятие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Срок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Ответственные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Результат</a:t>
                      </a:r>
                    </a:p>
                  </a:txBody>
                  <a:tcPr marL="39261" marR="39261" marT="0" marB="0"/>
                </a:tc>
                <a:extLst>
                  <a:ext uri="{0D108BD9-81ED-4DB2-BD59-A6C34878D82A}">
                    <a16:rowId xmlns:a16="http://schemas.microsoft.com/office/drawing/2014/main" val="2090440049"/>
                  </a:ext>
                </a:extLst>
              </a:tr>
              <a:tr h="6896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Создание проектной группы 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25.12.2023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Директор ОУ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Приказ о создании проектной группы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Утвержденное Положение о проектной группе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Утверждение Дорожной карты проекта</a:t>
                      </a:r>
                    </a:p>
                  </a:txBody>
                  <a:tcPr marL="39261" marR="39261" marT="0" marB="0"/>
                </a:tc>
                <a:extLst>
                  <a:ext uri="{0D108BD9-81ED-4DB2-BD59-A6C34878D82A}">
                    <a16:rowId xmlns:a16="http://schemas.microsoft.com/office/drawing/2014/main" val="2837068969"/>
                  </a:ext>
                </a:extLst>
              </a:tr>
              <a:tr h="2696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Изучение нормативной базы 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26.12.2023-15.01.2024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Методист по профориентации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База знаний</a:t>
                      </a:r>
                    </a:p>
                  </a:txBody>
                  <a:tcPr marL="39261" marR="39261" marT="0" marB="0"/>
                </a:tc>
                <a:extLst>
                  <a:ext uri="{0D108BD9-81ED-4DB2-BD59-A6C34878D82A}">
                    <a16:rowId xmlns:a16="http://schemas.microsoft.com/office/drawing/2014/main" val="378663620"/>
                  </a:ext>
                </a:extLst>
              </a:tr>
              <a:tr h="119851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3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Проведение маркетингового исследования: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-разработка анкет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-проведение опроса в школах, через сайты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-обработка анкет, формирование СЗ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30.01.2024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01.02.2024-28.02.2024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14.03.2024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Проектная групп (ПГ)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Анкета для опроса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-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Результат опроса</a:t>
                      </a:r>
                    </a:p>
                  </a:txBody>
                  <a:tcPr marL="39261" marR="39261" marT="0" marB="0"/>
                </a:tc>
                <a:extLst>
                  <a:ext uri="{0D108BD9-81ED-4DB2-BD59-A6C34878D82A}">
                    <a16:rowId xmlns:a16="http://schemas.microsoft.com/office/drawing/2014/main" val="285047053"/>
                  </a:ext>
                </a:extLst>
              </a:tr>
              <a:tr h="40792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4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Анализ проведенного маркетингового исследования по выявлению спроса на </a:t>
                      </a:r>
                      <a:r>
                        <a:rPr lang="ru-RU" sz="1100" b="1" kern="100" dirty="0" err="1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доп.услуги</a:t>
                      </a:r>
                      <a:endParaRPr lang="ru-RU" sz="1100" b="1" kern="1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31.03.2024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ПГ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Аналитические данные</a:t>
                      </a:r>
                    </a:p>
                  </a:txBody>
                  <a:tcPr marL="39261" marR="39261" marT="0" marB="0"/>
                </a:tc>
                <a:extLst>
                  <a:ext uri="{0D108BD9-81ED-4DB2-BD59-A6C34878D82A}">
                    <a16:rowId xmlns:a16="http://schemas.microsoft.com/office/drawing/2014/main" val="1242601238"/>
                  </a:ext>
                </a:extLst>
              </a:tr>
              <a:tr h="40792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5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Определение направленностей дополнительных общеобразовательных программ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01.04.2024 -14.04.2024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ПГ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Аналитические данные</a:t>
                      </a:r>
                    </a:p>
                  </a:txBody>
                  <a:tcPr marL="39261" marR="39261" marT="0" marB="0"/>
                </a:tc>
                <a:extLst>
                  <a:ext uri="{0D108BD9-81ED-4DB2-BD59-A6C34878D82A}">
                    <a16:rowId xmlns:a16="http://schemas.microsoft.com/office/drawing/2014/main" val="822105131"/>
                  </a:ext>
                </a:extLst>
              </a:tr>
              <a:tr h="2696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6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Получение лицензии на дополнительное образование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01.05.2024-31.07.2024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Директор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Выписка из реестра</a:t>
                      </a:r>
                    </a:p>
                  </a:txBody>
                  <a:tcPr marL="39261" marR="39261" marT="0" marB="0"/>
                </a:tc>
                <a:extLst>
                  <a:ext uri="{0D108BD9-81ED-4DB2-BD59-A6C34878D82A}">
                    <a16:rowId xmlns:a16="http://schemas.microsoft.com/office/drawing/2014/main" val="2705435131"/>
                  </a:ext>
                </a:extLst>
              </a:tr>
              <a:tr h="40792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7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Планирование ресурсов (бюджет). Определение стоимости программ. Составление сметы доходов и расходов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01.05.2024-30.08.2024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 err="1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Зам.директора</a:t>
                      </a: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по УВР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Бюджет</a:t>
                      </a:r>
                    </a:p>
                  </a:txBody>
                  <a:tcPr marL="39261" marR="39261" marT="0" marB="0"/>
                </a:tc>
                <a:extLst>
                  <a:ext uri="{0D108BD9-81ED-4DB2-BD59-A6C34878D82A}">
                    <a16:rowId xmlns:a16="http://schemas.microsoft.com/office/drawing/2014/main" val="2387478694"/>
                  </a:ext>
                </a:extLst>
              </a:tr>
              <a:tr h="1933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8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Утверждение Смет доходов и расходов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30.08.2024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Директор УК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Приказ об утверждении смет</a:t>
                      </a:r>
                    </a:p>
                  </a:txBody>
                  <a:tcPr marL="39261" marR="39261" marT="0" marB="0"/>
                </a:tc>
                <a:extLst>
                  <a:ext uri="{0D108BD9-81ED-4DB2-BD59-A6C34878D82A}">
                    <a16:rowId xmlns:a16="http://schemas.microsoft.com/office/drawing/2014/main" val="2079257110"/>
                  </a:ext>
                </a:extLst>
              </a:tr>
              <a:tr h="46824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9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Разработка программ, нормативных документов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15.06.2024-30.08.2024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Методист МОЦ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Педагоги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Утвержденные дополнительные общеобразовательные программы</a:t>
                      </a:r>
                    </a:p>
                  </a:txBody>
                  <a:tcPr marL="39261" marR="39261" marT="0" marB="0"/>
                </a:tc>
                <a:extLst>
                  <a:ext uri="{0D108BD9-81ED-4DB2-BD59-A6C34878D82A}">
                    <a16:rowId xmlns:a16="http://schemas.microsoft.com/office/drawing/2014/main" val="3081300903"/>
                  </a:ext>
                </a:extLst>
              </a:tr>
              <a:tr h="4796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10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Повышение профессиональной компетентности педагогов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15.06.2024-01.08.2024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Педагоги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-Повышенный уровень компетентности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-Создание комплекса методических идей</a:t>
                      </a:r>
                    </a:p>
                  </a:txBody>
                  <a:tcPr marL="39261" marR="39261" marT="0" marB="0"/>
                </a:tc>
                <a:extLst>
                  <a:ext uri="{0D108BD9-81ED-4DB2-BD59-A6C34878D82A}">
                    <a16:rowId xmlns:a16="http://schemas.microsoft.com/office/drawing/2014/main" val="1953303392"/>
                  </a:ext>
                </a:extLst>
              </a:tr>
              <a:tr h="47968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11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Участие в августовской педагогической конференции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Август 2024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Заместитель директора по УВР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Методисты</a:t>
                      </a:r>
                    </a:p>
                  </a:txBody>
                  <a:tcPr marL="39261" marR="3926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Обмен опытом с педагогическим сообществом</a:t>
                      </a:r>
                    </a:p>
                  </a:txBody>
                  <a:tcPr marL="39261" marR="39261" marT="0" marB="0"/>
                </a:tc>
                <a:extLst>
                  <a:ext uri="{0D108BD9-81ED-4DB2-BD59-A6C34878D82A}">
                    <a16:rowId xmlns:a16="http://schemas.microsoft.com/office/drawing/2014/main" val="973665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0785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D5B9C001-693F-56DA-C48E-9FEFF84CDC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314031"/>
              </p:ext>
            </p:extLst>
          </p:nvPr>
        </p:nvGraphicFramePr>
        <p:xfrm>
          <a:off x="852255" y="437451"/>
          <a:ext cx="10555551" cy="54152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2863">
                  <a:extLst>
                    <a:ext uri="{9D8B030D-6E8A-4147-A177-3AD203B41FA5}">
                      <a16:colId xmlns:a16="http://schemas.microsoft.com/office/drawing/2014/main" val="2166388285"/>
                    </a:ext>
                  </a:extLst>
                </a:gridCol>
                <a:gridCol w="3843909">
                  <a:extLst>
                    <a:ext uri="{9D8B030D-6E8A-4147-A177-3AD203B41FA5}">
                      <a16:colId xmlns:a16="http://schemas.microsoft.com/office/drawing/2014/main" val="378895999"/>
                    </a:ext>
                  </a:extLst>
                </a:gridCol>
                <a:gridCol w="1417865">
                  <a:extLst>
                    <a:ext uri="{9D8B030D-6E8A-4147-A177-3AD203B41FA5}">
                      <a16:colId xmlns:a16="http://schemas.microsoft.com/office/drawing/2014/main" val="1862048685"/>
                    </a:ext>
                  </a:extLst>
                </a:gridCol>
                <a:gridCol w="1878951">
                  <a:extLst>
                    <a:ext uri="{9D8B030D-6E8A-4147-A177-3AD203B41FA5}">
                      <a16:colId xmlns:a16="http://schemas.microsoft.com/office/drawing/2014/main" val="624022325"/>
                    </a:ext>
                  </a:extLst>
                </a:gridCol>
                <a:gridCol w="3041963">
                  <a:extLst>
                    <a:ext uri="{9D8B030D-6E8A-4147-A177-3AD203B41FA5}">
                      <a16:colId xmlns:a16="http://schemas.microsoft.com/office/drawing/2014/main" val="4154643356"/>
                    </a:ext>
                  </a:extLst>
                </a:gridCol>
              </a:tblGrid>
              <a:tr h="12006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№ п/п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Мероприятие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Срок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Ответственные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Результат</a:t>
                      </a:r>
                    </a:p>
                  </a:txBody>
                  <a:tcPr marL="34187" marR="34187" marT="0" marB="0"/>
                </a:tc>
                <a:extLst>
                  <a:ext uri="{0D108BD9-81ED-4DB2-BD59-A6C34878D82A}">
                    <a16:rowId xmlns:a16="http://schemas.microsoft.com/office/drawing/2014/main" val="1226368072"/>
                  </a:ext>
                </a:extLst>
              </a:tr>
              <a:tr h="63633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12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Информирование населения о реализации дополнительных общеобразовательных программ (при наличии ресурсов) 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01.09.2024-15.10.2024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ПГ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Объявления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Сайты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 err="1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Соц.сети</a:t>
                      </a:r>
                      <a:endParaRPr lang="ru-RU" sz="1100" b="1" kern="1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34187" marR="34187" marT="0" marB="0"/>
                </a:tc>
                <a:extLst>
                  <a:ext uri="{0D108BD9-81ED-4DB2-BD59-A6C34878D82A}">
                    <a16:rowId xmlns:a16="http://schemas.microsoft.com/office/drawing/2014/main" val="462084838"/>
                  </a:ext>
                </a:extLst>
              </a:tr>
              <a:tr h="63633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13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Разработка проекта «</a:t>
                      </a:r>
                      <a:r>
                        <a:rPr lang="en-US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IT</a:t>
                      </a: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-клуб». Запрос коммерческих предложений. Составление дорожной карты проекта.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01.08.2024-30.09.2024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Директор УК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Заместитель директора по УВР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Методист МОЦ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Дорожная карта проекта.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рамках конкурсного отбора проектов инициативного бюджетирования</a:t>
                      </a:r>
                    </a:p>
                  </a:txBody>
                  <a:tcPr marL="34187" marR="34187" marT="0" marB="0"/>
                </a:tc>
                <a:extLst>
                  <a:ext uri="{0D108BD9-81ED-4DB2-BD59-A6C34878D82A}">
                    <a16:rowId xmlns:a16="http://schemas.microsoft.com/office/drawing/2014/main" val="1672961565"/>
                  </a:ext>
                </a:extLst>
              </a:tr>
              <a:tr h="6250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14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Проведение встреч с представителями реального сектора экономики с целью заключения договоров сетевого взаимодействия в рамках реализации проекта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01.09.2024-30.10.2024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Директор ОУ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Заключенные договоры</a:t>
                      </a:r>
                    </a:p>
                  </a:txBody>
                  <a:tcPr marL="34187" marR="34187" marT="0" marB="0"/>
                </a:tc>
                <a:extLst>
                  <a:ext uri="{0D108BD9-81ED-4DB2-BD59-A6C34878D82A}">
                    <a16:rowId xmlns:a16="http://schemas.microsoft.com/office/drawing/2014/main" val="3709704412"/>
                  </a:ext>
                </a:extLst>
              </a:tr>
              <a:tr h="37823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15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Тарификация (определение нагрузки педагогов дополнительного образования)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Сентябрь 2024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Директор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Утвержденная тарификация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Приказы о нагрузке</a:t>
                      </a:r>
                    </a:p>
                  </a:txBody>
                  <a:tcPr marL="34187" marR="34187" marT="0" marB="0"/>
                </a:tc>
                <a:extLst>
                  <a:ext uri="{0D108BD9-81ED-4DB2-BD59-A6C34878D82A}">
                    <a16:rowId xmlns:a16="http://schemas.microsoft.com/office/drawing/2014/main" val="819655432"/>
                  </a:ext>
                </a:extLst>
              </a:tr>
              <a:tr h="37823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16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Набор детей на дополнительные общеобразовательные программы, в том числе на платной основе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15.09.2024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Педагоги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Методист МОЦ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Количество детей, охваченных программами дополнительного образования</a:t>
                      </a:r>
                    </a:p>
                  </a:txBody>
                  <a:tcPr marL="34187" marR="34187" marT="0" marB="0"/>
                </a:tc>
                <a:extLst>
                  <a:ext uri="{0D108BD9-81ED-4DB2-BD59-A6C34878D82A}">
                    <a16:rowId xmlns:a16="http://schemas.microsoft.com/office/drawing/2014/main" val="2343412098"/>
                  </a:ext>
                </a:extLst>
              </a:tr>
              <a:tr h="3725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17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Направление дополнительных общеобразовательных программ на НОКО (независимая экспертиза)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01.09.2024-30.10.2024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Методист МОЦ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Протокол о прохождении НОКО</a:t>
                      </a:r>
                    </a:p>
                  </a:txBody>
                  <a:tcPr marL="34187" marR="34187" marT="0" marB="0"/>
                </a:tc>
                <a:extLst>
                  <a:ext uri="{0D108BD9-81ED-4DB2-BD59-A6C34878D82A}">
                    <a16:rowId xmlns:a16="http://schemas.microsoft.com/office/drawing/2014/main" val="3146251516"/>
                  </a:ext>
                </a:extLst>
              </a:tr>
              <a:tr h="8944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18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Реализация программ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 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30 число каждого месяца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Заместитель директора по УВР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Методист МОЦ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Педагоги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 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Получение детьми ЗУН</a:t>
                      </a:r>
                    </a:p>
                  </a:txBody>
                  <a:tcPr marL="34187" marR="34187" marT="0" marB="0"/>
                </a:tc>
                <a:extLst>
                  <a:ext uri="{0D108BD9-81ED-4DB2-BD59-A6C34878D82A}">
                    <a16:rowId xmlns:a16="http://schemas.microsoft.com/office/drawing/2014/main" val="789085345"/>
                  </a:ext>
                </a:extLst>
              </a:tr>
              <a:tr h="2463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19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Подсчет доходов от реализации программ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30 число каждого месяца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Заместитель директора по УВР</a:t>
                      </a:r>
                    </a:p>
                  </a:txBody>
                  <a:tcPr marL="34187" marR="341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Аналитические данные о рентабельности программ</a:t>
                      </a:r>
                    </a:p>
                  </a:txBody>
                  <a:tcPr marL="34187" marR="34187" marT="0" marB="0"/>
                </a:tc>
                <a:extLst>
                  <a:ext uri="{0D108BD9-81ED-4DB2-BD59-A6C34878D82A}">
                    <a16:rowId xmlns:a16="http://schemas.microsoft.com/office/drawing/2014/main" val="2167930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4913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2DF74D65-CE8B-1544-52C0-D25DCFE971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897072"/>
              </p:ext>
            </p:extLst>
          </p:nvPr>
        </p:nvGraphicFramePr>
        <p:xfrm>
          <a:off x="798990" y="1445014"/>
          <a:ext cx="10635450" cy="3423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2761">
                  <a:extLst>
                    <a:ext uri="{9D8B030D-6E8A-4147-A177-3AD203B41FA5}">
                      <a16:colId xmlns:a16="http://schemas.microsoft.com/office/drawing/2014/main" val="3274092511"/>
                    </a:ext>
                  </a:extLst>
                </a:gridCol>
                <a:gridCol w="3729103">
                  <a:extLst>
                    <a:ext uri="{9D8B030D-6E8A-4147-A177-3AD203B41FA5}">
                      <a16:colId xmlns:a16="http://schemas.microsoft.com/office/drawing/2014/main" val="1751525248"/>
                    </a:ext>
                  </a:extLst>
                </a:gridCol>
                <a:gridCol w="1406129">
                  <a:extLst>
                    <a:ext uri="{9D8B030D-6E8A-4147-A177-3AD203B41FA5}">
                      <a16:colId xmlns:a16="http://schemas.microsoft.com/office/drawing/2014/main" val="2762965150"/>
                    </a:ext>
                  </a:extLst>
                </a:gridCol>
                <a:gridCol w="1863396">
                  <a:extLst>
                    <a:ext uri="{9D8B030D-6E8A-4147-A177-3AD203B41FA5}">
                      <a16:colId xmlns:a16="http://schemas.microsoft.com/office/drawing/2014/main" val="479242585"/>
                    </a:ext>
                  </a:extLst>
                </a:gridCol>
                <a:gridCol w="3184061">
                  <a:extLst>
                    <a:ext uri="{9D8B030D-6E8A-4147-A177-3AD203B41FA5}">
                      <a16:colId xmlns:a16="http://schemas.microsoft.com/office/drawing/2014/main" val="324465143"/>
                    </a:ext>
                  </a:extLst>
                </a:gridCol>
              </a:tblGrid>
              <a:tr h="1801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№ п/п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Мероприятие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Срок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Ответственные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Результат</a:t>
                      </a:r>
                    </a:p>
                  </a:txBody>
                  <a:tcPr marL="66366" marR="66366" marT="0" marB="0"/>
                </a:tc>
                <a:extLst>
                  <a:ext uri="{0D108BD9-81ED-4DB2-BD59-A6C34878D82A}">
                    <a16:rowId xmlns:a16="http://schemas.microsoft.com/office/drawing/2014/main" val="747910911"/>
                  </a:ext>
                </a:extLst>
              </a:tr>
              <a:tr h="10432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Мониторинг удовлетворенности реализацией и востребованности дополнительных программ (результативность)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Декабрь 2024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Май 2025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Заместитель директора по УВР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Данные о: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-Количестве групп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-Количестве детей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-Количестве программ</a:t>
                      </a:r>
                    </a:p>
                  </a:txBody>
                  <a:tcPr marL="66366" marR="66366" marT="0" marB="0"/>
                </a:tc>
                <a:extLst>
                  <a:ext uri="{0D108BD9-81ED-4DB2-BD59-A6C34878D82A}">
                    <a16:rowId xmlns:a16="http://schemas.microsoft.com/office/drawing/2014/main" val="236576263"/>
                  </a:ext>
                </a:extLst>
              </a:tr>
              <a:tr h="65721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21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Актуализация Дорожной карты на следующий учебный год. Планирование реализации программы 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01.06.2025-01.08.2025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Заместитель директора по УВР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 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Корректировка ДК и план работы на новый учебный год</a:t>
                      </a:r>
                    </a:p>
                  </a:txBody>
                  <a:tcPr marL="66366" marR="66366" marT="0" marB="0"/>
                </a:tc>
                <a:extLst>
                  <a:ext uri="{0D108BD9-81ED-4DB2-BD59-A6C34878D82A}">
                    <a16:rowId xmlns:a16="http://schemas.microsoft.com/office/drawing/2014/main" val="1645468976"/>
                  </a:ext>
                </a:extLst>
              </a:tr>
              <a:tr h="4387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22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Планирование дополнительных программ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01.06.2025-31.08.2025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Методист МОЦ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Банк программ</a:t>
                      </a:r>
                    </a:p>
                  </a:txBody>
                  <a:tcPr marL="66366" marR="66366" marT="0" marB="0"/>
                </a:tc>
                <a:extLst>
                  <a:ext uri="{0D108BD9-81ED-4DB2-BD59-A6C34878D82A}">
                    <a16:rowId xmlns:a16="http://schemas.microsoft.com/office/drawing/2014/main" val="2049312325"/>
                  </a:ext>
                </a:extLst>
              </a:tr>
              <a:tr h="9376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23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Дооснащение материально-техническим оборудованием (за счет дополнительного финансирования, платных образовательных услуг, в рамках сетевого взаимодействия с Дворец Молодежи)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01.08.2025-31.12.2025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Директор</a:t>
                      </a:r>
                    </a:p>
                  </a:txBody>
                  <a:tcPr marL="66366" marR="66366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Договоры, оборудование.</a:t>
                      </a:r>
                    </a:p>
                  </a:txBody>
                  <a:tcPr marL="66366" marR="66366" marT="0" marB="0"/>
                </a:tc>
                <a:extLst>
                  <a:ext uri="{0D108BD9-81ED-4DB2-BD59-A6C34878D82A}">
                    <a16:rowId xmlns:a16="http://schemas.microsoft.com/office/drawing/2014/main" val="31012974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4583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876E592-CDE1-F03E-0DFF-BA91A9E74C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61" y="523782"/>
            <a:ext cx="4373727" cy="6072327"/>
          </a:xfrm>
          <a:prstGeom prst="rect">
            <a:avLst/>
          </a:prstGeom>
        </p:spPr>
      </p:pic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9DC29592-F7A9-910D-2089-670CB5F603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1765312"/>
              </p:ext>
            </p:extLst>
          </p:nvPr>
        </p:nvGraphicFramePr>
        <p:xfrm>
          <a:off x="5894773" y="1768112"/>
          <a:ext cx="5557421" cy="4529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61719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E4B552-AA9A-4FEB-A526-7CF1A83C0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Направленности в дополнительном образовании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5E00B7-92EA-10AA-3E16-F8ECB3761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9"/>
            <a:ext cx="8946541" cy="3060620"/>
          </a:xfrm>
        </p:spPr>
        <p:txBody>
          <a:bodyPr/>
          <a:lstStyle/>
          <a:p>
            <a:pPr>
              <a:buClr>
                <a:srgbClr val="FF0000"/>
              </a:buClr>
              <a:buSzPct val="100000"/>
              <a:buFont typeface="Wingdings 3" panose="05040102010807070707" pitchFamily="18" charset="2"/>
              <a:buChar char=""/>
            </a:pPr>
            <a:r>
              <a:rPr lang="ru-RU" b="1" dirty="0">
                <a:solidFill>
                  <a:schemeClr val="bg1"/>
                </a:solidFill>
              </a:rPr>
              <a:t>Физкультурно-спортивная</a:t>
            </a:r>
          </a:p>
          <a:p>
            <a:pPr>
              <a:buClr>
                <a:srgbClr val="FF0000"/>
              </a:buClr>
              <a:buSzPct val="100000"/>
              <a:buFont typeface="Wingdings 3" panose="05040102010807070707" pitchFamily="18" charset="2"/>
              <a:buChar char=""/>
            </a:pPr>
            <a:r>
              <a:rPr lang="ru-RU" b="1" dirty="0">
                <a:solidFill>
                  <a:schemeClr val="bg1"/>
                </a:solidFill>
              </a:rPr>
              <a:t>Естественнонаучная</a:t>
            </a:r>
          </a:p>
          <a:p>
            <a:pPr>
              <a:buClr>
                <a:srgbClr val="FF0000"/>
              </a:buClr>
              <a:buSzPct val="100000"/>
              <a:buFont typeface="Wingdings 3" panose="05040102010807070707" pitchFamily="18" charset="2"/>
              <a:buChar char=""/>
            </a:pPr>
            <a:r>
              <a:rPr lang="ru-RU" b="1" dirty="0">
                <a:solidFill>
                  <a:schemeClr val="bg1"/>
                </a:solidFill>
              </a:rPr>
              <a:t>Техническая</a:t>
            </a:r>
          </a:p>
          <a:p>
            <a:pPr>
              <a:buClr>
                <a:srgbClr val="FF0000"/>
              </a:buClr>
              <a:buSzPct val="100000"/>
              <a:buFont typeface="Wingdings 3" panose="05040102010807070707" pitchFamily="18" charset="2"/>
              <a:buChar char=""/>
            </a:pPr>
            <a:r>
              <a:rPr lang="ru-RU" b="1" dirty="0">
                <a:solidFill>
                  <a:schemeClr val="bg1"/>
                </a:solidFill>
              </a:rPr>
              <a:t>Туристско-краеведческая</a:t>
            </a:r>
          </a:p>
          <a:p>
            <a:pPr>
              <a:buClr>
                <a:srgbClr val="FF0000"/>
              </a:buClr>
              <a:buSzPct val="100000"/>
              <a:buFont typeface="Wingdings 3" panose="05040102010807070707" pitchFamily="18" charset="2"/>
              <a:buChar char=""/>
            </a:pPr>
            <a:r>
              <a:rPr lang="ru-RU" b="1" dirty="0">
                <a:solidFill>
                  <a:schemeClr val="bg1"/>
                </a:solidFill>
              </a:rPr>
              <a:t>Социально-гуманитарная</a:t>
            </a:r>
          </a:p>
          <a:p>
            <a:pPr>
              <a:buClr>
                <a:srgbClr val="FF0000"/>
              </a:buClr>
              <a:buSzPct val="100000"/>
              <a:buFont typeface="Wingdings 3" panose="05040102010807070707" pitchFamily="18" charset="2"/>
              <a:buChar char=""/>
            </a:pPr>
            <a:r>
              <a:rPr lang="ru-RU" b="1" dirty="0">
                <a:solidFill>
                  <a:schemeClr val="bg1"/>
                </a:solidFill>
              </a:rPr>
              <a:t>Художественная </a:t>
            </a:r>
          </a:p>
          <a:p>
            <a:pPr>
              <a:buClr>
                <a:srgbClr val="FF0000"/>
              </a:buClr>
              <a:buSzPct val="100000"/>
              <a:buFont typeface="Wingdings 3" panose="05040102010807070707" pitchFamily="18" charset="2"/>
              <a:buChar char="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9211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3B7E67-C6F4-6954-681D-DDB2C6637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544" y="443840"/>
            <a:ext cx="9404723" cy="1400530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Программы, планируемые к реализации в 2024-2025 году в МАОУ ДО «Учебный комбинат»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21D85D6-5A76-F9F9-3B4E-3052B5E7F2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406970"/>
              </p:ext>
            </p:extLst>
          </p:nvPr>
        </p:nvGraphicFramePr>
        <p:xfrm>
          <a:off x="976544" y="2015805"/>
          <a:ext cx="10404627" cy="3771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7839">
                  <a:extLst>
                    <a:ext uri="{9D8B030D-6E8A-4147-A177-3AD203B41FA5}">
                      <a16:colId xmlns:a16="http://schemas.microsoft.com/office/drawing/2014/main" val="2650059903"/>
                    </a:ext>
                  </a:extLst>
                </a:gridCol>
                <a:gridCol w="2605596">
                  <a:extLst>
                    <a:ext uri="{9D8B030D-6E8A-4147-A177-3AD203B41FA5}">
                      <a16:colId xmlns:a16="http://schemas.microsoft.com/office/drawing/2014/main" val="3617712951"/>
                    </a:ext>
                  </a:extLst>
                </a:gridCol>
                <a:gridCol w="2605596">
                  <a:extLst>
                    <a:ext uri="{9D8B030D-6E8A-4147-A177-3AD203B41FA5}">
                      <a16:colId xmlns:a16="http://schemas.microsoft.com/office/drawing/2014/main" val="4193923459"/>
                    </a:ext>
                  </a:extLst>
                </a:gridCol>
                <a:gridCol w="2605596">
                  <a:extLst>
                    <a:ext uri="{9D8B030D-6E8A-4147-A177-3AD203B41FA5}">
                      <a16:colId xmlns:a16="http://schemas.microsoft.com/office/drawing/2014/main" val="4099151951"/>
                    </a:ext>
                  </a:extLst>
                </a:gridCol>
              </a:tblGrid>
              <a:tr h="77378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Направленность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Название программы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Планируемый срок реализации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Финансирование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375237"/>
                  </a:ext>
                </a:extLst>
              </a:tr>
              <a:tr h="55379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Техническая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«3Д-моделирование»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 01.09.2024г. 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Срок реализации – 3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Муниципальное задание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623616"/>
                  </a:ext>
                </a:extLst>
              </a:tr>
              <a:tr h="55379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Художественная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«Основы пирографии»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 09.01.2025г. 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Срок реализации – 1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 применением социального сертификата с персонифицированным финансированием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214575"/>
                  </a:ext>
                </a:extLst>
              </a:tr>
              <a:tr h="55379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Художественная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«Рукодельница»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 09.01.2025г. 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Срок реализации – 1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 применением социального сертификата с персонифицированным финансированием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115028"/>
                  </a:ext>
                </a:extLst>
              </a:tr>
              <a:tr h="55379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Социально-гуманитарная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«Подготовка к школе»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 01.10.2024г. 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Срок реализации – 1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 платной основе по договорам на обучение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86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57571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9684</TotalTime>
  <Words>1145</Words>
  <Application>Microsoft Office PowerPoint</Application>
  <PresentationFormat>Широкоэкранный</PresentationFormat>
  <Paragraphs>286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 Black</vt:lpstr>
      <vt:lpstr>Century Gothic</vt:lpstr>
      <vt:lpstr>Liberation Serif</vt:lpstr>
      <vt:lpstr>Wingdings 3</vt:lpstr>
      <vt:lpstr>Ион</vt:lpstr>
      <vt:lpstr>Развитие системы дополнительного образования в МАОУ ДО «Учебный комбинат»:  от проекта к реализации</vt:lpstr>
      <vt:lpstr>Этапы получения лицензии на дополнительное образование детей и взрослых:</vt:lpstr>
      <vt:lpstr>Дорожная карта реализации проекта «Центр равных возможностей»</vt:lpstr>
      <vt:lpstr>Презентация PowerPoint</vt:lpstr>
      <vt:lpstr>Презентация PowerPoint</vt:lpstr>
      <vt:lpstr>Презентация PowerPoint</vt:lpstr>
      <vt:lpstr>Презентация PowerPoint</vt:lpstr>
      <vt:lpstr>Направленности в дополнительном образовании</vt:lpstr>
      <vt:lpstr>Программы, планируемые к реализации в 2024-2025 году в МАОУ ДО «Учебный комбинат»</vt:lpstr>
      <vt:lpstr>Результаты мониторинга развития дополнительного образования на территории городского округа Дегтярск</vt:lpstr>
      <vt:lpstr>Результаты мониторинга развития дополнительного образования на территории городского округа Дегтярск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5</cp:revision>
  <cp:lastPrinted>2024-08-29T10:16:05Z</cp:lastPrinted>
  <dcterms:created xsi:type="dcterms:W3CDTF">2024-08-22T15:22:33Z</dcterms:created>
  <dcterms:modified xsi:type="dcterms:W3CDTF">2024-08-29T10:24:40Z</dcterms:modified>
</cp:coreProperties>
</file>