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321" r:id="rId4"/>
    <p:sldId id="322" r:id="rId5"/>
    <p:sldId id="310" r:id="rId6"/>
    <p:sldId id="325" r:id="rId7"/>
    <p:sldId id="324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DT - 5" initials="D-5" lastIdx="1" clrIdx="0">
    <p:extLst>
      <p:ext uri="{19B8F6BF-5375-455C-9EA6-DF929625EA0E}">
        <p15:presenceInfo xmlns:p15="http://schemas.microsoft.com/office/powerpoint/2012/main" userId="DDT - 5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BB5"/>
    <a:srgbClr val="9900CC"/>
    <a:srgbClr val="99CCFF"/>
    <a:srgbClr val="99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1FC29-4748-4CC2-B1B2-FD46EB026A9C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AEA9-AA83-44F0-9D1F-9A021E7BC5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55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1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326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738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5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2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164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289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1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59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01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E3765-DE17-40BF-9DF3-B6E49C3BD9FD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CBAB4-8171-427F-807D-B98788A7CC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6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7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333666" y="701071"/>
            <a:ext cx="9358279" cy="325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br>
              <a:rPr lang="ru-RU" sz="12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br>
              <a:rPr lang="ru-RU" sz="2000" b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</a:rPr>
            </a:br>
            <a:r>
              <a:rPr lang="ru-RU" sz="4200" i="1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  <a:t> </a:t>
            </a:r>
            <a:br>
              <a:rPr lang="ru-RU" sz="45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tserrat" panose="00000500000000000000" pitchFamily="50" charset="-52"/>
                <a:cs typeface="Calibri" panose="020F0502020204030204" pitchFamily="34" charset="0"/>
              </a:rPr>
            </a:b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Отчет </a:t>
            </a:r>
          </a:p>
          <a:p>
            <a:pPr algn="ctr">
              <a:lnSpc>
                <a:spcPct val="110000"/>
              </a:lnSpc>
            </a:pPr>
            <a:r>
              <a:rPr lang="ru-RU" sz="5100" b="1" dirty="0">
                <a:solidFill>
                  <a:srgbClr val="7030A0"/>
                </a:solidFill>
                <a:latin typeface="Montserrat" panose="00000500000000000000" pitchFamily="50" charset="-52"/>
              </a:rPr>
              <a:t>муниципального опорного центра </a:t>
            </a:r>
          </a:p>
          <a:p>
            <a:pPr algn="ctr">
              <a:lnSpc>
                <a:spcPct val="110000"/>
              </a:lnSpc>
            </a:pPr>
            <a:r>
              <a:rPr lang="ru-RU" sz="2100" b="1" i="1" u="sng" dirty="0">
                <a:solidFill>
                  <a:srgbClr val="FF0000"/>
                </a:solidFill>
                <a:latin typeface="Montserrat" panose="00000500000000000000" pitchFamily="50" charset="-52"/>
              </a:rPr>
              <a:t>Городского округа Дегтярск</a:t>
            </a:r>
            <a:endParaRPr lang="ru-RU" sz="3200" b="1" dirty="0">
              <a:solidFill>
                <a:srgbClr val="7030A0"/>
              </a:solidFill>
              <a:latin typeface="Montserrat" panose="00000500000000000000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7F9E24-9E30-4D5C-BBC2-A1D93BDF82D9}"/>
              </a:ext>
            </a:extLst>
          </p:cNvPr>
          <p:cNvSpPr/>
          <p:nvPr/>
        </p:nvSpPr>
        <p:spPr>
          <a:xfrm>
            <a:off x="5811404" y="4323426"/>
            <a:ext cx="5794130" cy="22016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руководитель МОЦ </a:t>
            </a:r>
          </a:p>
          <a:p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Сафронова Ольга Вячеславовна</a:t>
            </a:r>
          </a:p>
          <a:p>
            <a:endParaRPr lang="ru-RU" sz="1200" i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методист МОЦ </a:t>
            </a:r>
          </a:p>
          <a:p>
            <a:r>
              <a:rPr lang="ru-RU" sz="1600" i="1" dirty="0" err="1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Шакрокова</a:t>
            </a:r>
            <a:r>
              <a:rPr lang="ru-RU" sz="1600" i="1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Марина Леонидовна</a:t>
            </a:r>
          </a:p>
          <a:p>
            <a:endParaRPr lang="ru-RU" sz="1600" b="1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Контактный телефон: 8 (34392) 6-32-66</a:t>
            </a:r>
            <a:endParaRPr lang="en-US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Электронная почта: </a:t>
            </a:r>
            <a:r>
              <a:rPr lang="en-US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marianna_lsh@mail.ru</a:t>
            </a:r>
            <a:endParaRPr lang="ru-RU" sz="1600" dirty="0">
              <a:solidFill>
                <a:srgbClr val="7030A0"/>
              </a:solidFill>
              <a:latin typeface="Montserrat"/>
              <a:ea typeface="+mj-ea"/>
              <a:cs typeface="+mj-cs"/>
            </a:endParaRPr>
          </a:p>
          <a:p>
            <a:r>
              <a:rPr lang="ru-RU" sz="1600" dirty="0">
                <a:solidFill>
                  <a:srgbClr val="7030A0"/>
                </a:solidFill>
                <a:latin typeface="Montserra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300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2295" y="146124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63834" y="2413581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62297" y="3429000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en-US" sz="5400" dirty="0">
                <a:solidFill>
                  <a:srgbClr val="682F8D"/>
                </a:solidFill>
                <a:latin typeface="Montserrat Light"/>
                <a:cs typeface="Montserrat Light"/>
              </a:rPr>
              <a:t>1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1638"/>
            <a:ext cx="8531905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Направления деятельности МОЦ определённые как перспективные на 2024 год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7" name="object 2"/>
          <p:cNvSpPr txBox="1"/>
          <p:nvPr/>
        </p:nvSpPr>
        <p:spPr>
          <a:xfrm>
            <a:off x="1685884" y="1483594"/>
            <a:ext cx="3750291" cy="558971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b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</a:b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84300" y="4653731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225462" y="1436585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225462" y="2425313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224382" y="3429108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224382" y="4598667"/>
            <a:ext cx="110124" cy="110125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CCA90-A5B5-E20C-F5D2-3BBEDE16D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091" y="3429000"/>
            <a:ext cx="4430616" cy="42510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сетевого партнерства при реализации программ дополнительного образования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39B56698-AD84-BCB1-F7A4-D1D535B34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352" y="1188307"/>
            <a:ext cx="4410117" cy="558971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программ с учетом новых технологий, в том числе цифровых и дистанционных</a:t>
            </a:r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id="{8DB9FB14-F89B-BE50-FFBF-EE6565C5DFA5}"/>
              </a:ext>
            </a:extLst>
          </p:cNvPr>
          <p:cNvSpPr txBox="1">
            <a:spLocks/>
          </p:cNvSpPr>
          <p:nvPr/>
        </p:nvSpPr>
        <p:spPr>
          <a:xfrm>
            <a:off x="1656352" y="2010962"/>
            <a:ext cx="4410118" cy="1265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и достаточных условий для привлечения детей ОВЗ и детей, оказавшихся в трудной жизненной ситуации в систему дополнительного образования. Организация профориентационной работы с детьми, находящимися в трудной жизненной ситуации.</a:t>
            </a:r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53E301AC-B830-29BB-247D-FAE6678FC568}"/>
              </a:ext>
            </a:extLst>
          </p:cNvPr>
          <p:cNvSpPr txBox="1">
            <a:spLocks/>
          </p:cNvSpPr>
          <p:nvPr/>
        </p:nvSpPr>
        <p:spPr>
          <a:xfrm>
            <a:off x="1656352" y="4328477"/>
            <a:ext cx="4410117" cy="1566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муниципальной модели доступности дополнительного образования «Дополнительные программы: краткосрочные, сетевые, разноуровневые», через внедрение новых форм работы с учащимися, сетевого взаимодействия с организациями - партнерами, обладающими ресурсами, необходимыми для обучения, проведение практических занятий, мастер–классов, реализации творческих проектов.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E654931C-700A-DB2C-8A45-3F8798BD364A}"/>
              </a:ext>
            </a:extLst>
          </p:cNvPr>
          <p:cNvSpPr txBox="1">
            <a:spLocks/>
          </p:cNvSpPr>
          <p:nvPr/>
        </p:nvSpPr>
        <p:spPr>
          <a:xfrm>
            <a:off x="6493428" y="1160507"/>
            <a:ext cx="5198464" cy="786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en-US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позволяет вводить дополнительные программы нацеленные на развитие цифровых технологий. Успешно развивается разноуровневая программа «3Д-моделирование»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E126704-4322-2E40-9F21-7722CDD8E84C}"/>
              </a:ext>
            </a:extLst>
          </p:cNvPr>
          <p:cNvSpPr txBox="1">
            <a:spLocks/>
          </p:cNvSpPr>
          <p:nvPr/>
        </p:nvSpPr>
        <p:spPr>
          <a:xfrm>
            <a:off x="6589080" y="2010962"/>
            <a:ext cx="5102812" cy="1305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реализуется программа «Твой выбор», целью которой является профориентационная работа с детьми. Особое внимание уделяется детям, находящимся в трудной жизненной ситуации. Имеется запрос от родителей с целью создания адаптированной программы для детей с задержкой психического развития и умственной отсталостью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7B20FA0-E9E9-6C52-9E5A-2B55BA485217}"/>
              </a:ext>
            </a:extLst>
          </p:cNvPr>
          <p:cNvSpPr txBox="1">
            <a:spLocks/>
          </p:cNvSpPr>
          <p:nvPr/>
        </p:nvSpPr>
        <p:spPr>
          <a:xfrm>
            <a:off x="6589081" y="4403424"/>
            <a:ext cx="5102811" cy="11710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тем, что дошкольные образовательные учреждения не имеют лицензии на дополнительное образование, становится актуален вопрос сетевого взаимодействия. В рамках сетевого взаимодействия проводятся мастер-классы для обучающихся дошкольных образовательных учреждений и учеников начальных классов</a:t>
            </a: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2557491F-32E2-0E70-78D6-8FC5E0416D91}"/>
              </a:ext>
            </a:extLst>
          </p:cNvPr>
          <p:cNvSpPr txBox="1">
            <a:spLocks/>
          </p:cNvSpPr>
          <p:nvPr/>
        </p:nvSpPr>
        <p:spPr>
          <a:xfrm>
            <a:off x="6493428" y="3429001"/>
            <a:ext cx="5198464" cy="6636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rgbClr val="521B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Готовится проект инициативного бюджетирования по внедрению робототехники в ГО Дегтярск  </a:t>
            </a:r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en-US" sz="1400" dirty="0">
                <a:solidFill>
                  <a:srgbClr val="521B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sz="1400" dirty="0">
                <a:solidFill>
                  <a:srgbClr val="521BB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-клуб» </a:t>
            </a:r>
            <a:r>
              <a:rPr lang="ru-RU" sz="1400" dirty="0">
                <a:solidFill>
                  <a:srgbClr val="521B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участия в конкурсном отборе на предоставление грантов</a:t>
            </a:r>
            <a:endParaRPr lang="ru-RU" sz="1400" dirty="0">
              <a:solidFill>
                <a:srgbClr val="521B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79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165386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1308772" y="3802089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2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67013" y="403755"/>
            <a:ext cx="8219265" cy="498981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Мероприятия по развитию содержания дополнительного образования </a:t>
            </a: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в </a:t>
            </a:r>
            <a:r>
              <a:rPr lang="ru-RU" sz="1400" b="1" dirty="0">
                <a:solidFill>
                  <a:srgbClr val="FF0000"/>
                </a:solidFill>
                <a:latin typeface="Montserrat" panose="00000500000000000000" pitchFamily="50" charset="-52"/>
                <a:ea typeface="+mj-ea"/>
                <a:cs typeface="+mj-cs"/>
              </a:rPr>
              <a:t>муниципальном образовании</a:t>
            </a: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, реализованные в 2024 году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0" y="4748982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" name="Подзаголовок 3">
            <a:extLst>
              <a:ext uri="{FF2B5EF4-FFF2-40B4-BE49-F238E27FC236}">
                <a16:creationId xmlns:a16="http://schemas.microsoft.com/office/drawing/2014/main" id="{E6B62911-FCD6-7507-D28B-052A8A7B1832}"/>
              </a:ext>
            </a:extLst>
          </p:cNvPr>
          <p:cNvSpPr txBox="1">
            <a:spLocks/>
          </p:cNvSpPr>
          <p:nvPr/>
        </p:nvSpPr>
        <p:spPr>
          <a:xfrm>
            <a:off x="1555260" y="1535838"/>
            <a:ext cx="4410117" cy="6880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адаптированных программ для детей с задержкой психического развития и умственной отсталостью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3011AE7-5BDC-3B45-0192-4358973F782C}"/>
              </a:ext>
            </a:extLst>
          </p:cNvPr>
          <p:cNvSpPr txBox="1">
            <a:spLocks/>
          </p:cNvSpPr>
          <p:nvPr/>
        </p:nvSpPr>
        <p:spPr>
          <a:xfrm>
            <a:off x="1555261" y="2379216"/>
            <a:ext cx="4521870" cy="104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повышению вариативности дополнительного образования. Подготовлены программы технической, художественной и социально-гуманитарной направленности</a:t>
            </a: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id="{71B13796-1A06-111E-7416-06131C8A3D1D}"/>
              </a:ext>
            </a:extLst>
          </p:cNvPr>
          <p:cNvSpPr txBox="1">
            <a:spLocks/>
          </p:cNvSpPr>
          <p:nvPr/>
        </p:nvSpPr>
        <p:spPr>
          <a:xfrm>
            <a:off x="1555260" y="3584332"/>
            <a:ext cx="4521870" cy="6880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программ на независимую оценку качества образования с целью их сертификации</a:t>
            </a: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C8FB1F27-B72A-CE13-2449-4A84F2BBC7DF}"/>
              </a:ext>
            </a:extLst>
          </p:cNvPr>
          <p:cNvSpPr txBox="1">
            <a:spLocks/>
          </p:cNvSpPr>
          <p:nvPr/>
        </p:nvSpPr>
        <p:spPr>
          <a:xfrm>
            <a:off x="1536529" y="4389274"/>
            <a:ext cx="4521870" cy="1049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методической поддержки муниципальных организаций, заинтересованных в реализации программ в рамках социального заказа (ДЮСШ, Детский сад №1)</a:t>
            </a:r>
          </a:p>
        </p:txBody>
      </p:sp>
    </p:spTree>
    <p:extLst>
      <p:ext uri="{BB962C8B-B14F-4D97-AF65-F5344CB8AC3E}">
        <p14:creationId xmlns:p14="http://schemas.microsoft.com/office/powerpoint/2010/main" val="32560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68" y="183152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5437" y="236783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5437" y="3312674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3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238397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Сравнительный анализ достижений</a:t>
            </a:r>
            <a:endParaRPr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1305436" y="4380041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58032" y="183152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3"/>
          <p:cNvSpPr/>
          <p:nvPr/>
        </p:nvSpPr>
        <p:spPr>
          <a:xfrm>
            <a:off x="6758032" y="236783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6733877" y="3290254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3"/>
          <p:cNvSpPr/>
          <p:nvPr/>
        </p:nvSpPr>
        <p:spPr>
          <a:xfrm>
            <a:off x="6758032" y="432497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DCD0E2EE-610C-E94B-389D-69176746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449" y="1722310"/>
            <a:ext cx="3749675" cy="5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3204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 Количество детей </a:t>
            </a:r>
            <a:b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</a:br>
            <a:endParaRPr lang="ru-RU" altLang="ru-RU" sz="1600" dirty="0">
              <a:solidFill>
                <a:srgbClr val="682F8D"/>
              </a:solidFill>
              <a:latin typeface="Times New Roman" panose="02020603050405020304" pitchFamily="18" charset="0"/>
              <a:ea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5D992F36-854E-F734-B170-11164F4A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193" y="1722310"/>
            <a:ext cx="3749675" cy="5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3139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Количество детей </a:t>
            </a:r>
            <a:b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</a:br>
            <a:endParaRPr lang="ru-RU" altLang="ru-RU" sz="1600" dirty="0">
              <a:solidFill>
                <a:srgbClr val="682F8D"/>
              </a:solidFill>
              <a:latin typeface="Times New Roman" panose="02020603050405020304" pitchFamily="18" charset="0"/>
              <a:ea typeface="Montserrat" panose="000005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FC660167-54F1-F8E8-87CC-47A9F7C69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78" y="2307085"/>
            <a:ext cx="3327400" cy="5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2413 -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Количество детей в возрасте от 5 до 18 лет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8F8438BB-1327-3F75-B54F-E1B14399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193" y="2279756"/>
            <a:ext cx="3327400" cy="5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2412 -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Количество детей в возрасте от 5 до 18 лет</a:t>
            </a:r>
          </a:p>
        </p:txBody>
      </p:sp>
      <p:sp>
        <p:nvSpPr>
          <p:cNvPr id="22" name="object 9">
            <a:extLst>
              <a:ext uri="{FF2B5EF4-FFF2-40B4-BE49-F238E27FC236}">
                <a16:creationId xmlns:a16="http://schemas.microsoft.com/office/drawing/2014/main" id="{1FFD5C7D-AF37-1223-EB2C-8FB2813F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78" y="3079375"/>
            <a:ext cx="3749675" cy="7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1947 -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Количество детей </a:t>
            </a:r>
            <a:b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в возрасте от 5 до 18 лет, охваченных дополнительным образованием</a:t>
            </a: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E086438A-3A10-516E-2A2E-E95628D9D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193" y="3055094"/>
            <a:ext cx="3749675" cy="74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719" rIns="0" bIns="0"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1796 -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Количество детей </a:t>
            </a:r>
            <a:b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</a:b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в возрасте от 5 до 18 лет, охваченных дополнительным образованием</a:t>
            </a:r>
          </a:p>
        </p:txBody>
      </p:sp>
      <p:sp>
        <p:nvSpPr>
          <p:cNvPr id="24" name="Прямоугольник 1">
            <a:extLst>
              <a:ext uri="{FF2B5EF4-FFF2-40B4-BE49-F238E27FC236}">
                <a16:creationId xmlns:a16="http://schemas.microsoft.com/office/drawing/2014/main" id="{3824563A-73AA-9EC0-F22A-AE5FE4172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449" y="4183882"/>
            <a:ext cx="409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81%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Доля детей в возрасте от 5 до 18 лет, охваченных дополнительным образованием</a:t>
            </a:r>
          </a:p>
        </p:txBody>
      </p:sp>
      <p:sp>
        <p:nvSpPr>
          <p:cNvPr id="25" name="Прямоугольник 1">
            <a:extLst>
              <a:ext uri="{FF2B5EF4-FFF2-40B4-BE49-F238E27FC236}">
                <a16:creationId xmlns:a16="http://schemas.microsoft.com/office/drawing/2014/main" id="{50CF1901-D248-A1D5-454C-F142BA738F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518" y="4183883"/>
            <a:ext cx="4092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74%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Доля детей в возрасте от 5 до 18 лет, охваченных дополнительным образованием</a:t>
            </a:r>
          </a:p>
        </p:txBody>
      </p:sp>
      <p:sp>
        <p:nvSpPr>
          <p:cNvPr id="26" name="Прямоугольник 1">
            <a:extLst>
              <a:ext uri="{FF2B5EF4-FFF2-40B4-BE49-F238E27FC236}">
                <a16:creationId xmlns:a16="http://schemas.microsoft.com/office/drawing/2014/main" id="{26764E7D-056F-F312-B035-1EC2998A9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998" y="1047634"/>
            <a:ext cx="409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Показатели 2023 года</a:t>
            </a:r>
            <a:endParaRPr lang="ru-RU" altLang="ru-RU" sz="1800" dirty="0">
              <a:solidFill>
                <a:srgbClr val="682F8D"/>
              </a:solidFill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</p:txBody>
      </p:sp>
      <p:sp>
        <p:nvSpPr>
          <p:cNvPr id="27" name="Прямоугольник 1">
            <a:extLst>
              <a:ext uri="{FF2B5EF4-FFF2-40B4-BE49-F238E27FC236}">
                <a16:creationId xmlns:a16="http://schemas.microsoft.com/office/drawing/2014/main" id="{52E8CACA-CDF0-2EE7-931B-74DB1F4EF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2519" y="1047634"/>
            <a:ext cx="4092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Показатели 2024 года</a:t>
            </a:r>
            <a:endParaRPr lang="ru-RU" altLang="ru-RU" sz="1800" dirty="0">
              <a:solidFill>
                <a:srgbClr val="682F8D"/>
              </a:solidFill>
              <a:latin typeface="Montserrat" panose="00000500000000000000" pitchFamily="2" charset="-52"/>
              <a:ea typeface="Montserrat" panose="00000500000000000000" pitchFamily="2" charset="-52"/>
              <a:cs typeface="Montserrat" panose="00000500000000000000" pitchFamily="2" charset="-52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95C2CB00-4661-78BF-83D7-5266598047FD}"/>
              </a:ext>
            </a:extLst>
          </p:cNvPr>
          <p:cNvSpPr/>
          <p:nvPr/>
        </p:nvSpPr>
        <p:spPr>
          <a:xfrm>
            <a:off x="1305435" y="5263423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2C7915-F7D6-DE1A-B994-B8CBFE8BBD28}"/>
              </a:ext>
            </a:extLst>
          </p:cNvPr>
          <p:cNvSpPr txBox="1"/>
          <p:nvPr/>
        </p:nvSpPr>
        <p:spPr>
          <a:xfrm>
            <a:off x="1708449" y="5081157"/>
            <a:ext cx="4273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3 –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Программы, реализуемые в рамках социального заказа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182667-855F-8354-0F13-12554D26C40B}"/>
              </a:ext>
            </a:extLst>
          </p:cNvPr>
          <p:cNvSpPr txBox="1"/>
          <p:nvPr/>
        </p:nvSpPr>
        <p:spPr>
          <a:xfrm>
            <a:off x="7218193" y="5081157"/>
            <a:ext cx="42738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ts val="63"/>
              </a:spcBef>
              <a:buFontTx/>
              <a:buNone/>
            </a:pP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4 – </a:t>
            </a:r>
            <a:r>
              <a:rPr lang="ru-RU" altLang="ru-RU" sz="1600" dirty="0">
                <a:solidFill>
                  <a:srgbClr val="682F8D"/>
                </a:solidFill>
                <a:latin typeface="Times New Roman" panose="02020603050405020304" pitchFamily="18" charset="0"/>
                <a:ea typeface="Montserrat" panose="00000500000000000000" pitchFamily="2" charset="-52"/>
                <a:cs typeface="Times New Roman" panose="02020603050405020304" pitchFamily="18" charset="0"/>
              </a:rPr>
              <a:t>Программы, реализуемые в рамках социального заказа</a:t>
            </a:r>
          </a:p>
        </p:txBody>
      </p:sp>
      <p:sp>
        <p:nvSpPr>
          <p:cNvPr id="33" name="object 10">
            <a:extLst>
              <a:ext uri="{FF2B5EF4-FFF2-40B4-BE49-F238E27FC236}">
                <a16:creationId xmlns:a16="http://schemas.microsoft.com/office/drawing/2014/main" id="{3EDEAF8C-76C8-CC06-5B4F-9EDE44DAAB57}"/>
              </a:ext>
            </a:extLst>
          </p:cNvPr>
          <p:cNvSpPr/>
          <p:nvPr/>
        </p:nvSpPr>
        <p:spPr>
          <a:xfrm>
            <a:off x="6758035" y="5373544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420597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5438" y="177980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8" name="object 8"/>
          <p:cNvSpPr/>
          <p:nvPr/>
        </p:nvSpPr>
        <p:spPr>
          <a:xfrm>
            <a:off x="1308770" y="2988918"/>
            <a:ext cx="110122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0" name="object 10"/>
          <p:cNvSpPr/>
          <p:nvPr/>
        </p:nvSpPr>
        <p:spPr>
          <a:xfrm>
            <a:off x="1308772" y="3912213"/>
            <a:ext cx="110120" cy="10587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18894" y="368533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4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5260" y="488908"/>
            <a:ext cx="8037148" cy="501995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Направления деятельности МОЦ 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(</a:t>
            </a:r>
            <a:r>
              <a:rPr lang="ru-RU" sz="1400" b="1" spc="-6" dirty="0">
                <a:solidFill>
                  <a:srgbClr val="FF0000"/>
                </a:solidFill>
                <a:latin typeface="Montserrat"/>
                <a:cs typeface="Montserrat"/>
              </a:rPr>
              <a:t>муниципальное образование</a:t>
            </a:r>
            <a:r>
              <a:rPr lang="ru-RU" sz="1400" b="1" spc="-6" dirty="0">
                <a:solidFill>
                  <a:srgbClr val="682F8D"/>
                </a:solidFill>
                <a:latin typeface="Montserrat"/>
                <a:cs typeface="Montserrat"/>
              </a:rPr>
              <a:t>) </a:t>
            </a:r>
            <a:endParaRPr lang="ru-RU" sz="1400" b="1" dirty="0">
              <a:solidFill>
                <a:srgbClr val="7030A0"/>
              </a:solidFill>
              <a:latin typeface="Montserrat" panose="00000500000000000000" pitchFamily="50" charset="-52"/>
              <a:ea typeface="+mj-ea"/>
              <a:cs typeface="+mj-cs"/>
            </a:endParaRPr>
          </a:p>
          <a:p>
            <a:pPr marL="8125" marR="3250">
              <a:lnSpc>
                <a:spcPct val="114900"/>
              </a:lnSpc>
              <a:spcBef>
                <a:spcPts val="64"/>
              </a:spcBef>
            </a:pPr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</a:rPr>
              <a:t>определённые как перспективные на 2025 год</a:t>
            </a:r>
          </a:p>
        </p:txBody>
      </p:sp>
      <p:sp>
        <p:nvSpPr>
          <p:cNvPr id="18" name="object 10"/>
          <p:cNvSpPr/>
          <p:nvPr/>
        </p:nvSpPr>
        <p:spPr>
          <a:xfrm>
            <a:off x="1308771" y="4859106"/>
            <a:ext cx="110121" cy="110122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6" name="object 3"/>
          <p:cNvSpPr/>
          <p:nvPr/>
        </p:nvSpPr>
        <p:spPr>
          <a:xfrm>
            <a:off x="6733877" y="1724747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9" name="object 3"/>
          <p:cNvSpPr/>
          <p:nvPr/>
        </p:nvSpPr>
        <p:spPr>
          <a:xfrm>
            <a:off x="6733877" y="2988918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0" name="object 3"/>
          <p:cNvSpPr/>
          <p:nvPr/>
        </p:nvSpPr>
        <p:spPr>
          <a:xfrm>
            <a:off x="6733877" y="3907961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1" name="object 3"/>
          <p:cNvSpPr/>
          <p:nvPr/>
        </p:nvSpPr>
        <p:spPr>
          <a:xfrm>
            <a:off x="6733877" y="4859106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" name="Подзаголовок 3">
            <a:extLst>
              <a:ext uri="{FF2B5EF4-FFF2-40B4-BE49-F238E27FC236}">
                <a16:creationId xmlns:a16="http://schemas.microsoft.com/office/drawing/2014/main" id="{11553F7D-CFEF-900A-56DB-B98CDE2D93DC}"/>
              </a:ext>
            </a:extLst>
          </p:cNvPr>
          <p:cNvSpPr txBox="1">
            <a:spLocks/>
          </p:cNvSpPr>
          <p:nvPr/>
        </p:nvSpPr>
        <p:spPr>
          <a:xfrm>
            <a:off x="7120954" y="1574240"/>
            <a:ext cx="4436293" cy="831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600" dirty="0" err="1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</a:t>
            </a: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-игры между учениками 6-х и 7-х классов СОШ  в рамках профориентационной работы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D178EB1A-1989-720B-B9D6-13211D572EB8}"/>
              </a:ext>
            </a:extLst>
          </p:cNvPr>
          <p:cNvSpPr txBox="1">
            <a:spLocks/>
          </p:cNvSpPr>
          <p:nvPr/>
        </p:nvSpPr>
        <p:spPr>
          <a:xfrm>
            <a:off x="7120953" y="2405581"/>
            <a:ext cx="4436294" cy="102341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мастер-классов для детей ДОУ и начальной школы в рамках сетевого взаимодействия, организация экскурсий в Учебный комбинат</a:t>
            </a:r>
          </a:p>
        </p:txBody>
      </p:sp>
      <p:sp>
        <p:nvSpPr>
          <p:cNvPr id="5" name="Подзаголовок 3">
            <a:extLst>
              <a:ext uri="{FF2B5EF4-FFF2-40B4-BE49-F238E27FC236}">
                <a16:creationId xmlns:a16="http://schemas.microsoft.com/office/drawing/2014/main" id="{DDFBC2C9-86DB-AB52-66AA-601365D4BD5F}"/>
              </a:ext>
            </a:extLst>
          </p:cNvPr>
          <p:cNvSpPr txBox="1">
            <a:spLocks/>
          </p:cNvSpPr>
          <p:nvPr/>
        </p:nvSpPr>
        <p:spPr>
          <a:xfrm>
            <a:off x="1659706" y="1597636"/>
            <a:ext cx="4436294" cy="669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ранней профориентации для детей 12-13 лет «Твой выбор»</a:t>
            </a:r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4DD9496C-4DBD-3CED-6F9E-8D68480A5BD6}"/>
              </a:ext>
            </a:extLst>
          </p:cNvPr>
          <p:cNvSpPr txBox="1">
            <a:spLocks/>
          </p:cNvSpPr>
          <p:nvPr/>
        </p:nvSpPr>
        <p:spPr>
          <a:xfrm>
            <a:off x="1659706" y="3602414"/>
            <a:ext cx="4436294" cy="831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краткосрочных программ, реализуемых в летние оздоровительные смены</a:t>
            </a:r>
          </a:p>
        </p:txBody>
      </p:sp>
      <p:sp>
        <p:nvSpPr>
          <p:cNvPr id="7" name="Подзаголовок 3">
            <a:extLst>
              <a:ext uri="{FF2B5EF4-FFF2-40B4-BE49-F238E27FC236}">
                <a16:creationId xmlns:a16="http://schemas.microsoft.com/office/drawing/2014/main" id="{BF8EEC4C-4F38-2151-870A-090D5A81B612}"/>
              </a:ext>
            </a:extLst>
          </p:cNvPr>
          <p:cNvSpPr txBox="1">
            <a:spLocks/>
          </p:cNvSpPr>
          <p:nvPr/>
        </p:nvSpPr>
        <p:spPr>
          <a:xfrm>
            <a:off x="7120953" y="3621079"/>
            <a:ext cx="4436294" cy="831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туристско-краеведческой направленности</a:t>
            </a:r>
          </a:p>
        </p:txBody>
      </p:sp>
      <p:sp>
        <p:nvSpPr>
          <p:cNvPr id="9" name="Подзаголовок 3">
            <a:extLst>
              <a:ext uri="{FF2B5EF4-FFF2-40B4-BE49-F238E27FC236}">
                <a16:creationId xmlns:a16="http://schemas.microsoft.com/office/drawing/2014/main" id="{B9033EAE-E5D1-0850-A10A-3AB78AEDE986}"/>
              </a:ext>
            </a:extLst>
          </p:cNvPr>
          <p:cNvSpPr txBox="1">
            <a:spLocks/>
          </p:cNvSpPr>
          <p:nvPr/>
        </p:nvSpPr>
        <p:spPr>
          <a:xfrm>
            <a:off x="1659706" y="2654186"/>
            <a:ext cx="4436294" cy="6694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 ранней профориентации для детей 7-10 лет «Мир профессий»</a:t>
            </a:r>
          </a:p>
        </p:txBody>
      </p:sp>
      <p:sp>
        <p:nvSpPr>
          <p:cNvPr id="11" name="Подзаголовок 3">
            <a:extLst>
              <a:ext uri="{FF2B5EF4-FFF2-40B4-BE49-F238E27FC236}">
                <a16:creationId xmlns:a16="http://schemas.microsoft.com/office/drawing/2014/main" id="{34010496-AB8D-254C-FA74-46A305E3801F}"/>
              </a:ext>
            </a:extLst>
          </p:cNvPr>
          <p:cNvSpPr txBox="1">
            <a:spLocks/>
          </p:cNvSpPr>
          <p:nvPr/>
        </p:nvSpPr>
        <p:spPr>
          <a:xfrm>
            <a:off x="1659706" y="4592142"/>
            <a:ext cx="4436294" cy="12493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образовательных организаций по включению в социальный заказ (помощь в разработке дополнительных общеразвивающих программ и прохождении НОКО) </a:t>
            </a:r>
          </a:p>
        </p:txBody>
      </p:sp>
      <p:sp>
        <p:nvSpPr>
          <p:cNvPr id="12" name="Подзаголовок 3">
            <a:extLst>
              <a:ext uri="{FF2B5EF4-FFF2-40B4-BE49-F238E27FC236}">
                <a16:creationId xmlns:a16="http://schemas.microsoft.com/office/drawing/2014/main" id="{00C0F823-5EF1-F1F8-A9E6-AA16E0F049BC}"/>
              </a:ext>
            </a:extLst>
          </p:cNvPr>
          <p:cNvSpPr txBox="1">
            <a:spLocks/>
          </p:cNvSpPr>
          <p:nvPr/>
        </p:nvSpPr>
        <p:spPr>
          <a:xfrm>
            <a:off x="7120953" y="4644499"/>
            <a:ext cx="4436294" cy="1046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круглых столов для педагогов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2314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8770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3" name="object 13"/>
          <p:cNvSpPr/>
          <p:nvPr/>
        </p:nvSpPr>
        <p:spPr>
          <a:xfrm>
            <a:off x="1454945" y="305305"/>
            <a:ext cx="136366" cy="556603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9847"/>
                </a:lnTo>
              </a:path>
            </a:pathLst>
          </a:custGeom>
          <a:ln w="17999">
            <a:solidFill>
              <a:srgbClr val="682F8D"/>
            </a:solidFill>
          </a:ln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14" name="object 14"/>
          <p:cNvSpPr txBox="1"/>
          <p:nvPr/>
        </p:nvSpPr>
        <p:spPr>
          <a:xfrm>
            <a:off x="481201" y="164006"/>
            <a:ext cx="937693" cy="839202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marL="8125">
              <a:spcBef>
                <a:spcPts val="64"/>
              </a:spcBef>
            </a:pPr>
            <a:r>
              <a:rPr sz="5400" dirty="0">
                <a:solidFill>
                  <a:srgbClr val="682F8D"/>
                </a:solidFill>
                <a:latin typeface="Montserrat Light"/>
                <a:cs typeface="Montserrat Light"/>
              </a:rPr>
              <a:t>0</a:t>
            </a:r>
            <a:r>
              <a:rPr lang="ru-RU" sz="5400" dirty="0">
                <a:solidFill>
                  <a:srgbClr val="682F8D"/>
                </a:solidFill>
                <a:latin typeface="Montserrat Light"/>
                <a:cs typeface="Montserrat Light"/>
              </a:rPr>
              <a:t>5</a:t>
            </a:r>
            <a:endParaRPr sz="5400" dirty="0">
              <a:solidFill>
                <a:srgbClr val="682F8D"/>
              </a:solidFill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5778" y="471781"/>
            <a:ext cx="7925395" cy="223649"/>
          </a:xfrm>
          <a:prstGeom prst="rect">
            <a:avLst/>
          </a:prstGeom>
        </p:spPr>
        <p:txBody>
          <a:bodyPr vert="horz" wrap="square" lIns="0" tIns="8126" rIns="0" bIns="0" rtlCol="0">
            <a:spAutoFit/>
          </a:bodyPr>
          <a:lstStyle/>
          <a:p>
            <a:pPr lvl="0"/>
            <a:r>
              <a:rPr lang="ru-RU" sz="1400" b="1" dirty="0">
                <a:solidFill>
                  <a:srgbClr val="7030A0"/>
                </a:solidFill>
                <a:latin typeface="Montserrat" panose="00000500000000000000" pitchFamily="50" charset="-52"/>
                <a:ea typeface="+mj-ea"/>
                <a:cs typeface="+mj-cs"/>
              </a:rPr>
              <a:t>Предложения в план округа от муниципального образования</a:t>
            </a:r>
          </a:p>
        </p:txBody>
      </p:sp>
      <p:sp>
        <p:nvSpPr>
          <p:cNvPr id="17" name="object 2"/>
          <p:cNvSpPr txBox="1"/>
          <p:nvPr/>
        </p:nvSpPr>
        <p:spPr>
          <a:xfrm>
            <a:off x="1308770" y="1850926"/>
            <a:ext cx="3764899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Можем поделиться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6357869" y="2612432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  <p:sp>
        <p:nvSpPr>
          <p:cNvPr id="23" name="object 2"/>
          <p:cNvSpPr txBox="1"/>
          <p:nvPr/>
        </p:nvSpPr>
        <p:spPr>
          <a:xfrm>
            <a:off x="6254929" y="1850925"/>
            <a:ext cx="5389581" cy="283383"/>
          </a:xfrm>
          <a:prstGeom prst="rect">
            <a:avLst/>
          </a:prstGeom>
        </p:spPr>
        <p:txBody>
          <a:bodyPr vert="horz" wrap="square" lIns="0" tIns="7719" rIns="0" bIns="0" rtlCol="0">
            <a:spAutoFit/>
          </a:bodyPr>
          <a:lstStyle/>
          <a:p>
            <a:pPr marL="8125">
              <a:spcBef>
                <a:spcPts val="61"/>
              </a:spcBef>
            </a:pPr>
            <a:r>
              <a:rPr lang="ru-RU" sz="1791" spc="-3" dirty="0">
                <a:solidFill>
                  <a:srgbClr val="682F8D"/>
                </a:solidFill>
                <a:latin typeface="Montserrat"/>
                <a:cs typeface="Montserrat"/>
              </a:rPr>
              <a:t>Хотим чтобы с нами поделились опытом:</a:t>
            </a:r>
            <a:endParaRPr sz="1791" dirty="0">
              <a:solidFill>
                <a:srgbClr val="682F8D"/>
              </a:solidFill>
              <a:latin typeface="Montserrat"/>
              <a:cs typeface="Montserrat"/>
            </a:endParaRPr>
          </a:p>
        </p:txBody>
      </p:sp>
      <p:sp>
        <p:nvSpPr>
          <p:cNvPr id="2" name="Подзаголовок 3">
            <a:extLst>
              <a:ext uri="{FF2B5EF4-FFF2-40B4-BE49-F238E27FC236}">
                <a16:creationId xmlns:a16="http://schemas.microsoft.com/office/drawing/2014/main" id="{65E9DAB2-B25B-4868-09B2-5FEF00145F35}"/>
              </a:ext>
            </a:extLst>
          </p:cNvPr>
          <p:cNvSpPr txBox="1">
            <a:spLocks/>
          </p:cNvSpPr>
          <p:nvPr/>
        </p:nvSpPr>
        <p:spPr>
          <a:xfrm>
            <a:off x="6961156" y="2306885"/>
            <a:ext cx="4683354" cy="831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муниципальных этапов конкурсов профессионального мастерства для педагогов дополнительного образования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AA877A7F-D65B-F68E-6468-EFC8F76AFE5B}"/>
              </a:ext>
            </a:extLst>
          </p:cNvPr>
          <p:cNvSpPr txBox="1">
            <a:spLocks/>
          </p:cNvSpPr>
          <p:nvPr/>
        </p:nvSpPr>
        <p:spPr>
          <a:xfrm>
            <a:off x="6961156" y="3533483"/>
            <a:ext cx="4683354" cy="8313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ru-RU" sz="1600" dirty="0">
                <a:solidFill>
                  <a:srgbClr val="521B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вовлечения в систему дополнительного образования детей, находящихся в трудной жизненной ситуации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5F31B2B-A23B-AB84-AB90-4480157FC429}"/>
              </a:ext>
            </a:extLst>
          </p:cNvPr>
          <p:cNvSpPr/>
          <p:nvPr/>
        </p:nvSpPr>
        <p:spPr>
          <a:xfrm>
            <a:off x="6357869" y="3839029"/>
            <a:ext cx="110124" cy="110124"/>
          </a:xfrm>
          <a:prstGeom prst="rect">
            <a:avLst/>
          </a:prstGeom>
          <a:solidFill>
            <a:srgbClr val="682F8D"/>
          </a:solidFill>
        </p:spPr>
        <p:txBody>
          <a:bodyPr wrap="square" lIns="0" tIns="0" rIns="0" bIns="0" rtlCol="0"/>
          <a:lstStyle/>
          <a:p>
            <a:endParaRPr sz="1152"/>
          </a:p>
        </p:txBody>
      </p:sp>
    </p:spTree>
    <p:extLst>
      <p:ext uri="{BB962C8B-B14F-4D97-AF65-F5344CB8AC3E}">
        <p14:creationId xmlns:p14="http://schemas.microsoft.com/office/powerpoint/2010/main" val="490266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638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Light</vt:lpstr>
      <vt:lpstr>Times New Roman</vt:lpstr>
      <vt:lpstr>1_Тема Office</vt:lpstr>
      <vt:lpstr>Презентация PowerPoint</vt:lpstr>
      <vt:lpstr>Презентация PowerPoint</vt:lpstr>
      <vt:lpstr>Развитие сетевого партнерства при реализации программ дополнительного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Николаевна Юровская</dc:creator>
  <cp:lastModifiedBy>user</cp:lastModifiedBy>
  <cp:revision>308</cp:revision>
  <cp:lastPrinted>2024-11-26T18:22:32Z</cp:lastPrinted>
  <dcterms:created xsi:type="dcterms:W3CDTF">2021-06-04T06:08:56Z</dcterms:created>
  <dcterms:modified xsi:type="dcterms:W3CDTF">2024-11-26T20:22:29Z</dcterms:modified>
</cp:coreProperties>
</file>